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2"/>
  </p:sldMasterIdLst>
  <p:notesMasterIdLst>
    <p:notesMasterId r:id="rId20"/>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3" Type="http://schemas.openxmlformats.org/officeDocument/2006/relationships/slide" Target="slides/slide1.xml" /><Relationship Id="rId21" Type="http://schemas.openxmlformats.org/officeDocument/2006/relationships/presProps" Target="pres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 Type="http://schemas.openxmlformats.org/officeDocument/2006/relationships/slideMaster" Target="slideMasters/slideMaster1.xml" /><Relationship Id="rId16" Type="http://schemas.openxmlformats.org/officeDocument/2006/relationships/slide" Target="slides/slide14.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09"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a:xfrm>
            <a:off x="533400" y="763588"/>
            <a:ext cx="6704013" cy="3771900"/>
          </a:xfrm>
        </p:spPr>
      </p:sp>
      <p:sp>
        <p:nvSpPr>
          <p:cNvPr id="1048591"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pPr>
            <a:endParaRPr lang="en-US" b="1" dirty="0">
              <a:latin typeface="Calibri"/>
              <a:cs typeface="Calibri"/>
            </a:endParaRPr>
          </a:p>
        </p:txBody>
      </p:sp>
      <p:sp>
        <p:nvSpPr>
          <p:cNvPr id="1048592"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PlaceHolder 1"/>
          <p:cNvSpPr>
            <a:spLocks noGrp="1" noRot="1" noChangeAspect="1"/>
          </p:cNvSpPr>
          <p:nvPr>
            <p:ph type="sldImg"/>
          </p:nvPr>
        </p:nvSpPr>
        <p:spPr>
          <a:xfrm>
            <a:off x="685800" y="1143000"/>
            <a:ext cx="5486400" cy="3086100"/>
          </a:xfrm>
          <a:prstGeom prst="rect">
            <a:avLst/>
          </a:prstGeom>
        </p:spPr>
      </p:sp>
      <p:sp>
        <p:nvSpPr>
          <p:cNvPr id="104864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4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PlaceHolder 1"/>
          <p:cNvSpPr>
            <a:spLocks noGrp="1" noRot="1" noChangeAspect="1"/>
          </p:cNvSpPr>
          <p:nvPr>
            <p:ph type="sldImg"/>
          </p:nvPr>
        </p:nvSpPr>
        <p:spPr>
          <a:xfrm>
            <a:off x="685800" y="1143000"/>
            <a:ext cx="5486400" cy="3086100"/>
          </a:xfrm>
          <a:prstGeom prst="rect">
            <a:avLst/>
          </a:prstGeom>
        </p:spPr>
      </p:sp>
      <p:sp>
        <p:nvSpPr>
          <p:cNvPr id="1048653"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4"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PlaceHolder 1"/>
          <p:cNvSpPr>
            <a:spLocks noGrp="1" noRot="1" noChangeAspect="1"/>
          </p:cNvSpPr>
          <p:nvPr>
            <p:ph type="sldImg"/>
          </p:nvPr>
        </p:nvSpPr>
        <p:spPr>
          <a:xfrm>
            <a:off x="685800" y="1143000"/>
            <a:ext cx="5486400" cy="3086100"/>
          </a:xfrm>
          <a:prstGeom prst="rect">
            <a:avLst/>
          </a:prstGeom>
        </p:spPr>
      </p:sp>
      <p:sp>
        <p:nvSpPr>
          <p:cNvPr id="1048657"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58"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PlaceHolder 1"/>
          <p:cNvSpPr>
            <a:spLocks noGrp="1" noRot="1" noChangeAspect="1"/>
          </p:cNvSpPr>
          <p:nvPr>
            <p:ph type="sldImg"/>
          </p:nvPr>
        </p:nvSpPr>
        <p:spPr>
          <a:xfrm>
            <a:off x="685800" y="1143000"/>
            <a:ext cx="5486400" cy="3086100"/>
          </a:xfrm>
          <a:prstGeom prst="rect">
            <a:avLst/>
          </a:prstGeom>
        </p:spPr>
      </p:sp>
      <p:sp>
        <p:nvSpPr>
          <p:cNvPr id="1048662"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3"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PlaceHolder 1"/>
          <p:cNvSpPr>
            <a:spLocks noGrp="1" noRot="1" noChangeAspect="1"/>
          </p:cNvSpPr>
          <p:nvPr>
            <p:ph type="sldImg"/>
          </p:nvPr>
        </p:nvSpPr>
        <p:spPr>
          <a:xfrm>
            <a:off x="685800" y="1143000"/>
            <a:ext cx="5486400" cy="3086100"/>
          </a:xfrm>
          <a:prstGeom prst="rect">
            <a:avLst/>
          </a:prstGeom>
        </p:spPr>
      </p:sp>
      <p:sp>
        <p:nvSpPr>
          <p:cNvPr id="1048666"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PlaceHolder 1"/>
          <p:cNvSpPr>
            <a:spLocks noGrp="1" noRot="1" noChangeAspect="1"/>
          </p:cNvSpPr>
          <p:nvPr>
            <p:ph type="sldImg"/>
          </p:nvPr>
        </p:nvSpPr>
        <p:spPr>
          <a:xfrm>
            <a:off x="685800" y="1143000"/>
            <a:ext cx="5486400" cy="3086100"/>
          </a:xfrm>
          <a:prstGeom prst="rect">
            <a:avLst/>
          </a:prstGeom>
        </p:spPr>
      </p:sp>
      <p:sp>
        <p:nvSpPr>
          <p:cNvPr id="1048671"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72"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104867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PlaceHolder 1"/>
          <p:cNvSpPr>
            <a:spLocks noGrp="1" noRot="1" noChangeAspect="1"/>
          </p:cNvSpPr>
          <p:nvPr>
            <p:ph type="sldImg"/>
          </p:nvPr>
        </p:nvSpPr>
        <p:spPr>
          <a:xfrm>
            <a:off x="685800" y="1143000"/>
            <a:ext cx="5486400" cy="3086100"/>
          </a:xfrm>
          <a:prstGeom prst="rect">
            <a:avLst/>
          </a:prstGeom>
        </p:spPr>
      </p:sp>
      <p:sp>
        <p:nvSpPr>
          <p:cNvPr id="104867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1048680"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4859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104860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0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2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PlaceHolder 1"/>
          <p:cNvSpPr>
            <a:spLocks noGrp="1" noRot="1" noChangeAspect="1"/>
          </p:cNvSpPr>
          <p:nvPr>
            <p:ph type="sldImg"/>
          </p:nvPr>
        </p:nvSpPr>
        <p:spPr>
          <a:xfrm>
            <a:off x="685800" y="1143000"/>
            <a:ext cx="5486400" cy="3086100"/>
          </a:xfrm>
          <a:prstGeom prst="rect">
            <a:avLst/>
          </a:prstGeom>
        </p:spPr>
      </p:sp>
      <p:sp>
        <p:nvSpPr>
          <p:cNvPr id="1048624"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5"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PlaceHolder 1"/>
          <p:cNvSpPr>
            <a:spLocks noGrp="1" noRot="1" noChangeAspect="1"/>
          </p:cNvSpPr>
          <p:nvPr>
            <p:ph type="sldImg"/>
          </p:nvPr>
        </p:nvSpPr>
        <p:spPr>
          <a:xfrm>
            <a:off x="685800" y="1143000"/>
            <a:ext cx="5486400" cy="3086100"/>
          </a:xfrm>
          <a:prstGeom prst="rect">
            <a:avLst/>
          </a:prstGeom>
        </p:spPr>
      </p:sp>
      <p:sp>
        <p:nvSpPr>
          <p:cNvPr id="1048628"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9"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1048583"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1048584"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87"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8"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89"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4"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96"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97"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99"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0"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01"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82"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683"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48703"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8706"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707"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lvl1pPr>
            <a:lvl2pPr marL="914378" lvl="1" indent="-317492" algn="l">
              <a:lnSpc>
                <a:spcPct val="115000"/>
              </a:lnSpc>
              <a:spcBef>
                <a:spcPts val="1600"/>
              </a:spcBef>
              <a:spcAft>
                <a:spcPts val="0"/>
              </a:spcAft>
              <a:buSzPts val="1400"/>
              <a:buChar char="○"/>
            </a:lvl2pPr>
            <a:lvl3pPr marL="1371566" lvl="2" indent="-317492" algn="l">
              <a:lnSpc>
                <a:spcPct val="115000"/>
              </a:lnSpc>
              <a:spcBef>
                <a:spcPts val="1600"/>
              </a:spcBef>
              <a:spcAft>
                <a:spcPts val="0"/>
              </a:spcAft>
              <a:buSzPts val="1400"/>
              <a:buChar char="■"/>
            </a:lvl3pPr>
            <a:lvl4pPr marL="1828754" lvl="3" indent="-317492" algn="l">
              <a:lnSpc>
                <a:spcPct val="115000"/>
              </a:lnSpc>
              <a:spcBef>
                <a:spcPts val="1600"/>
              </a:spcBef>
              <a:spcAft>
                <a:spcPts val="0"/>
              </a:spcAft>
              <a:buSzPts val="1400"/>
              <a:buChar char="●"/>
            </a:lvl4pPr>
            <a:lvl5pPr marL="2285943" lvl="4" indent="-317492" algn="l">
              <a:lnSpc>
                <a:spcPct val="115000"/>
              </a:lnSpc>
              <a:spcBef>
                <a:spcPts val="1600"/>
              </a:spcBef>
              <a:spcAft>
                <a:spcPts val="0"/>
              </a:spcAft>
              <a:buSzPts val="1400"/>
              <a:buChar char="○"/>
            </a:lvl5pPr>
            <a:lvl6pPr marL="2743132" lvl="5" indent="-317492" algn="l">
              <a:lnSpc>
                <a:spcPct val="115000"/>
              </a:lnSpc>
              <a:spcBef>
                <a:spcPts val="1600"/>
              </a:spcBef>
              <a:spcAft>
                <a:spcPts val="0"/>
              </a:spcAft>
              <a:buSzPts val="1400"/>
              <a:buChar char="■"/>
            </a:lvl6pPr>
            <a:lvl7pPr marL="3200320" lvl="6" indent="-317492" algn="l">
              <a:lnSpc>
                <a:spcPct val="115000"/>
              </a:lnSpc>
              <a:spcBef>
                <a:spcPts val="1600"/>
              </a:spcBef>
              <a:spcAft>
                <a:spcPts val="0"/>
              </a:spcAft>
              <a:buSzPts val="1400"/>
              <a:buChar char="●"/>
            </a:lvl7pPr>
            <a:lvl8pPr marL="3657509" lvl="7" indent="-317492" algn="l">
              <a:lnSpc>
                <a:spcPct val="115000"/>
              </a:lnSpc>
              <a:spcBef>
                <a:spcPts val="1600"/>
              </a:spcBef>
              <a:spcAft>
                <a:spcPts val="0"/>
              </a:spcAft>
              <a:buSzPts val="1400"/>
              <a:buChar char="○"/>
            </a:lvl8pPr>
            <a:lvl9pPr marL="4114697" lvl="8" indent="-317492" algn="l">
              <a:lnSpc>
                <a:spcPct val="115000"/>
              </a:lnSpc>
              <a:spcBef>
                <a:spcPts val="1600"/>
              </a:spcBef>
              <a:spcAft>
                <a:spcPts val="1600"/>
              </a:spcAft>
              <a:buSzPts val="1400"/>
              <a:buChar char="■"/>
            </a:lvl9pPr>
          </a:lstStyle>
          <a:p>
            <a:endParaRPr/>
          </a:p>
        </p:txBody>
      </p:sp>
      <p:sp>
        <p:nvSpPr>
          <p:cNvPr id="1048708"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lvl1pPr>
          </a:lstStyle>
          <a:p>
            <a:endParaRPr/>
          </a:p>
        </p:txBody>
      </p:sp>
      <p:sp>
        <p:nvSpPr>
          <p:cNvPr id="1048691"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7"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8"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048579"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2" name="Picture 1"/>
          <p:cNvPicPr>
            <a:picLocks noChangeAspect="1"/>
          </p:cNvPicPr>
          <p:nvPr userDrawn="1"/>
        </p:nvPicPr>
        <p:blipFill>
          <a:blip r:embed="rId14"/>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7.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r:embed="rId3"/>
            <a:srcRect b="15546"/>
            <a:stretch>
              <a:fillRect/>
            </a:stretch>
          </p:blipFill>
          <p:spPr>
            <a:xfrm>
              <a:off x="-10160" y="-66567"/>
              <a:ext cx="9208395" cy="5179723"/>
            </a:xfrm>
            <a:prstGeom prst="rect">
              <a:avLst/>
            </a:prstGeom>
          </p:spPr>
        </p:pic>
        <p:sp>
          <p:nvSpPr>
            <p:cNvPr id="1048585"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r:embed="rId4">
              <a:alphaModFix/>
            </a:blip>
            <a:srcRect/>
            <a:stretch>
              <a:fillRect/>
            </a:stretch>
          </p:blipFill>
          <p:spPr>
            <a:xfrm>
              <a:off x="4755974" y="1620847"/>
              <a:ext cx="1163978" cy="389110"/>
            </a:xfrm>
            <a:prstGeom prst="rect">
              <a:avLst/>
            </a:prstGeom>
            <a:noFill/>
            <a:ln>
              <a:noFill/>
            </a:ln>
          </p:spPr>
        </p:pic>
        <p:pic>
          <p:nvPicPr>
            <p:cNvPr id="2097155" name="Google Shape;64;p13"/>
            <p:cNvPicPr preferRelativeResize="0">
              <a:picLocks/>
            </p:cNvPicPr>
            <p:nvPr/>
          </p:nvPicPr>
          <p:blipFill rotWithShape="1">
            <a:blip r:embed="rId5">
              <a:alphaModFix/>
            </a:blip>
            <a:srcRect t="20551"/>
            <a:stretch>
              <a:fillRect/>
            </a:stretch>
          </p:blipFill>
          <p:spPr>
            <a:xfrm>
              <a:off x="3675859" y="1608154"/>
              <a:ext cx="787775" cy="414497"/>
            </a:xfrm>
            <a:prstGeom prst="rect">
              <a:avLst/>
            </a:prstGeom>
            <a:noFill/>
            <a:ln>
              <a:noFill/>
            </a:ln>
          </p:spPr>
        </p:pic>
        <p:cxnSp>
          <p:nvCxnSpPr>
            <p:cNvPr id="3145728" name="Google Shape;65;p13"/>
            <p:cNvCxnSpPr>
              <a:cxnSpLocks/>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r:embed="rId6">
              <a:alphaModFix/>
            </a:blip>
            <a:srcRect/>
            <a:stretch>
              <a:fillRect/>
            </a:stretch>
          </p:blipFill>
          <p:spPr>
            <a:xfrm>
              <a:off x="6212294" y="1633695"/>
              <a:ext cx="1402381" cy="363414"/>
            </a:xfrm>
            <a:prstGeom prst="rect">
              <a:avLst/>
            </a:prstGeom>
            <a:noFill/>
            <a:ln>
              <a:noFill/>
            </a:ln>
          </p:spPr>
        </p:pic>
        <p:cxnSp>
          <p:nvCxnSpPr>
            <p:cNvPr id="3145730" name="Google Shape;68;p13"/>
            <p:cNvCxnSpPr>
              <a:cxnSpLocks/>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r:embed="rId7">
              <a:alphaModFix/>
            </a:blip>
            <a:srcRect/>
            <a:stretch>
              <a:fillRect/>
            </a:stretch>
          </p:blipFill>
          <p:spPr>
            <a:xfrm>
              <a:off x="1567263" y="1495382"/>
              <a:ext cx="1816256" cy="454064"/>
            </a:xfrm>
            <a:prstGeom prst="rect">
              <a:avLst/>
            </a:prstGeom>
            <a:noFill/>
            <a:ln>
              <a:noFill/>
            </a:ln>
          </p:spPr>
        </p:pic>
      </p:grpSp>
      <p:sp>
        <p:nvSpPr>
          <p:cNvPr id="1048587"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1048589" name="TextBox 26"/>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S. HARINI</a:t>
            </a:r>
            <a:endParaRPr lang="zh-CN" altLang="en-US" dirty="0"/>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b="0" i="0" u="none" strike="noStrike" cap="none" dirty="0">
                <a:solidFill>
                  <a:schemeClr val="bg1"/>
                </a:solidFill>
                <a:latin typeface="Arial"/>
                <a:ea typeface="Arial"/>
                <a:cs typeface="Arial"/>
                <a:sym typeface="Arial"/>
              </a:rPr>
              <a:t>37</a:t>
            </a:r>
            <a:endParaRPr lang="zh-CN" altLang="en-US" dirty="0"/>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r:embed="rId8"/>
          <a:stretch>
            <a:fillRect/>
          </a:stretch>
        </p:blipFill>
        <p:spPr>
          <a:xfrm>
            <a:off x="3937210" y="1670103"/>
            <a:ext cx="1443387" cy="1049002"/>
          </a:xfrm>
          <a:prstGeom prst="rect">
            <a:avLst/>
          </a:prstGeom>
        </p:spPr>
      </p:pic>
      <p:sp>
        <p:nvSpPr>
          <p:cNvPr id="1048711" name="TextBox 1048710"/>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41" name="Google Shape;62;g5fab984687_2_0"/>
          <p:cNvSpPr txBox="1"/>
          <p:nvPr/>
        </p:nvSpPr>
        <p:spPr>
          <a:xfrm>
            <a:off x="132397" y="1061211"/>
            <a:ext cx="4386264" cy="3860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1048723" name="TextBox 1048722"/>
          <p:cNvSpPr txBox="1"/>
          <p:nvPr/>
        </p:nvSpPr>
        <p:spPr>
          <a:xfrm>
            <a:off x="2572000" y="2362200"/>
            <a:ext cx="4000000" cy="510541"/>
          </a:xfrm>
          <a:prstGeom prst="rect">
            <a:avLst/>
          </a:prstGeom>
        </p:spPr>
        <p:txBody>
          <a:bodyPr wrap="square" rtlCol="0">
            <a:spAutoFit/>
          </a:bodyPr>
          <a:lstStyle/>
          <a:p>
            <a:endParaRPr lang="en-US" sz="2800">
              <a:solidFill>
                <a:srgbClr val="000000"/>
              </a:solidFill>
            </a:endParaRPr>
          </a:p>
        </p:txBody>
      </p:sp>
      <p:pic>
        <p:nvPicPr>
          <p:cNvPr id="2097184" name="Picture 2097183"/>
          <p:cNvPicPr>
            <a:picLocks/>
          </p:cNvPicPr>
          <p:nvPr/>
        </p:nvPicPr>
        <p:blipFill>
          <a:blip r:embed="rId3"/>
          <a:stretch>
            <a:fillRect/>
          </a:stretch>
        </p:blipFill>
        <p:spPr>
          <a:xfrm rot="21600000">
            <a:off x="2104844" y="1190254"/>
            <a:ext cx="5357003" cy="29996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51" name="Google Shape;62;g5fab984687_2_0"/>
          <p:cNvSpPr txBox="1"/>
          <p:nvPr/>
        </p:nvSpPr>
        <p:spPr>
          <a:xfrm>
            <a:off x="123209" y="1108376"/>
            <a:ext cx="7557752" cy="36372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r>
              <a:rPr lang="en-US" altLang="en-US" b="0" i="0" dirty="0">
                <a:solidFill>
                  <a:schemeClr val="tx1"/>
                </a:solidFill>
                <a:effectLst/>
                <a:latin typeface="Söhne"/>
              </a:rPr>
              <a:t>The specifications derived earlier in the analysis phase are translated into the algorithm. An algorithm is a step-by-step sequence of precise instructions that must terminate and describes how the data is to be processed to produce the desired outputs. The instruction may be expressed in a human language.</a:t>
            </a:r>
            <a:endParaRPr lang="zh-CN" altLang="en-US"/>
          </a:p>
          <a:p>
            <a:pPr algn="l"/>
            <a:r>
              <a:rPr lang="en-US" altLang="en-US" b="0" i="0" dirty="0">
                <a:solidFill>
                  <a:schemeClr val="tx1"/>
                </a:solidFill>
                <a:effectLst/>
                <a:latin typeface="Söhne"/>
              </a:rPr>
              <a:t>• An algorithm must satisfy some requirements:</a:t>
            </a:r>
            <a:endParaRPr lang="zh-CN" altLang="en-US"/>
          </a:p>
          <a:p>
            <a:pPr algn="l"/>
            <a:r>
              <a:rPr lang="en-US" altLang="en-US" b="0" i="0" dirty="0">
                <a:solidFill>
                  <a:schemeClr val="tx1"/>
                </a:solidFill>
                <a:effectLst/>
                <a:latin typeface="Söhne"/>
              </a:rPr>
              <a:t>• Input</a:t>
            </a:r>
            <a:endParaRPr lang="zh-CN" altLang="en-US"/>
          </a:p>
          <a:p>
            <a:pPr algn="l"/>
            <a:r>
              <a:rPr lang="en-US" altLang="en-US" b="0" i="0" dirty="0">
                <a:solidFill>
                  <a:schemeClr val="tx1"/>
                </a:solidFill>
                <a:effectLst/>
                <a:latin typeface="Söhne"/>
              </a:rPr>
              <a:t>It must have zero or more input</a:t>
            </a:r>
            <a:endParaRPr lang="zh-CN" altLang="en-US"/>
          </a:p>
          <a:p>
            <a:pPr algn="l"/>
            <a:r>
              <a:rPr lang="en-US" altLang="en-US" b="0" i="0" dirty="0">
                <a:solidFill>
                  <a:schemeClr val="tx1"/>
                </a:solidFill>
                <a:effectLst/>
                <a:latin typeface="Söhne"/>
              </a:rPr>
              <a:t>• Output</a:t>
            </a:r>
            <a:endParaRPr lang="zh-CN" altLang="en-US"/>
          </a:p>
          <a:p>
            <a:pPr algn="l"/>
            <a:r>
              <a:rPr lang="en-US" altLang="en-US" b="0" i="0" dirty="0">
                <a:solidFill>
                  <a:schemeClr val="tx1"/>
                </a:solidFill>
                <a:effectLst/>
                <a:latin typeface="Söhne"/>
              </a:rPr>
              <a:t>It must produce at least one output.</a:t>
            </a:r>
            <a:endParaRPr lang="zh-CN" altLang="en-US"/>
          </a:p>
          <a:p>
            <a:pPr algn="l"/>
            <a:r>
              <a:rPr lang="en-US" altLang="en-US" b="0" i="0" dirty="0">
                <a:solidFill>
                  <a:schemeClr val="tx1"/>
                </a:solidFill>
                <a:effectLst/>
                <a:latin typeface="Söhne"/>
              </a:rPr>
              <a:t>• Definiteness</a:t>
            </a:r>
            <a:endParaRPr lang="zh-CN" altLang="en-US"/>
          </a:p>
          <a:p>
            <a:pPr algn="l"/>
            <a:r>
              <a:rPr lang="en-US" altLang="en-US" b="0" i="0" dirty="0">
                <a:solidFill>
                  <a:schemeClr val="tx1"/>
                </a:solidFill>
                <a:effectLst/>
                <a:latin typeface="Söhne"/>
              </a:rPr>
              <a:t>Every step in algorithm must be clear as to what it is supposed to do and how many times it is expected to be executed.</a:t>
            </a:r>
            <a:endParaRPr lang="zh-CN" altLang="en-US"/>
          </a:p>
          <a:p>
            <a:pPr algn="l"/>
            <a:r>
              <a:rPr lang="en-US" altLang="en-US" b="0" i="0" dirty="0">
                <a:solidFill>
                  <a:schemeClr val="tx1"/>
                </a:solidFill>
                <a:effectLst/>
                <a:latin typeface="Söhne"/>
              </a:rPr>
              <a:t>• Effectiveness</a:t>
            </a:r>
            <a:endParaRPr lang="zh-CN" altLang="en-US"/>
          </a:p>
          <a:p>
            <a:pPr algn="l"/>
            <a:r>
              <a:rPr lang="en-US" altLang="en-US" b="0" i="0" dirty="0">
                <a:solidFill>
                  <a:schemeClr val="tx1"/>
                </a:solidFill>
                <a:effectLst/>
                <a:latin typeface="Söhne"/>
              </a:rPr>
              <a:t>It must be correct and efficiently solve the problem for it is designed.</a:t>
            </a:r>
            <a:endParaRPr lang="zh-CN" altLang="en-US"/>
          </a:p>
          <a:p>
            <a:pPr algn="l"/>
            <a:r>
              <a:rPr lang="en-US" altLang="en-US" b="0" i="0" dirty="0">
                <a:solidFill>
                  <a:schemeClr val="tx1"/>
                </a:solidFill>
                <a:effectLst/>
                <a:latin typeface="Söhne"/>
              </a:rPr>
              <a:t>• Finiteness</a:t>
            </a:r>
            <a:endParaRPr lang="zh-CN" altLang="en-US"/>
          </a:p>
          <a:p>
            <a:pPr algn="l"/>
            <a:r>
              <a:rPr lang="en-US" altLang="en-US" b="0" i="0" dirty="0">
                <a:solidFill>
                  <a:schemeClr val="tx1"/>
                </a:solidFill>
                <a:effectLst/>
                <a:latin typeface="Söhne"/>
              </a:rPr>
              <a:t>It must execute its instruction and terminate in a finite time.</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2097167" name="Picture 6"/>
          <p:cNvPicPr>
            <a:picLocks noChangeAspect="1"/>
          </p:cNvPicPr>
          <p:nvPr/>
        </p:nvPicPr>
        <p:blipFill rotWithShape="1">
          <a:blip r:embed="rId3"/>
          <a:srcRect l="4876" t="45986" r="15785" b="8908"/>
          <a:stretch>
            <a:fillRect/>
          </a:stretch>
        </p:blipFill>
        <p:spPr>
          <a:xfrm>
            <a:off x="642347" y="1411746"/>
            <a:ext cx="7254744" cy="28504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1048660" name="Google Shape;62;g5fab984687_2_0"/>
          <p:cNvSpPr txBox="1"/>
          <p:nvPr/>
        </p:nvSpPr>
        <p:spPr>
          <a:xfrm>
            <a:off x="185737" y="1061211"/>
            <a:ext cx="4386264" cy="24180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763" indent="0" algn="l">
              <a:buNone/>
            </a:pPr>
            <a:r>
              <a:rPr lang="en-US" b="1" i="0" dirty="0">
                <a:solidFill>
                  <a:schemeClr val="tx1"/>
                </a:solidFill>
                <a:effectLst/>
                <a:latin typeface="Söhne"/>
              </a:rPr>
              <a:t>.Future Scope creates opportunities and solves problems for customers tackling the complexities of building commercial grade solutions.</a:t>
            </a:r>
            <a:endParaRPr lang="zh-CN" altLang="en-US"/>
          </a:p>
          <a:p>
            <a:pPr marL="4763" indent="0" algn="l">
              <a:buNone/>
            </a:pPr>
            <a:r>
              <a:rPr lang="en-US" altLang="en-US" b="1" i="0" dirty="0">
                <a:solidFill>
                  <a:schemeClr val="tx1"/>
                </a:solidFill>
                <a:effectLst/>
                <a:latin typeface="Söhne"/>
              </a:rPr>
              <a:t>.The stakes are high in commercial environments. Quality is paramount.</a:t>
            </a:r>
            <a:endParaRPr lang="zh-CN" altLang="en-US"/>
          </a:p>
          <a:p>
            <a:pPr marL="4763" indent="0" algn="l">
              <a:buNone/>
            </a:pPr>
            <a:r>
              <a:rPr lang="en-US" altLang="en-US" b="1" i="0" dirty="0">
                <a:solidFill>
                  <a:schemeClr val="tx1"/>
                </a:solidFill>
                <a:effectLst/>
                <a:latin typeface="Söhne"/>
              </a:rPr>
              <a:t>Release schedules are demanding. Cost control is critical.</a:t>
            </a:r>
            <a:endParaRPr lang="zh-CN" altLang="en-US"/>
          </a:p>
          <a:p>
            <a:pPr marL="4763" indent="0" algn="l">
              <a:buNone/>
            </a:pPr>
            <a:r>
              <a:rPr lang="en-US" altLang="en-US" b="1" i="0" dirty="0">
                <a:solidFill>
                  <a:schemeClr val="tx1"/>
                </a:solidFill>
                <a:effectLst/>
                <a:latin typeface="Söhne"/>
              </a:rPr>
              <a:t>.This vision stimulated the purpose of Future Scope as we began in 2007. Since that time we have been engaged by large enterprises, software vendors, and technology startups.</a:t>
            </a:r>
            <a:endParaRPr lang="zh-CN" altLang="en-US"/>
          </a:p>
        </p:txBody>
      </p:sp>
      <p:pic>
        <p:nvPicPr>
          <p:cNvPr id="2097186" name="Picture 2097185"/>
          <p:cNvPicPr>
            <a:picLocks/>
          </p:cNvPicPr>
          <p:nvPr/>
        </p:nvPicPr>
        <p:blipFill>
          <a:blip r:embed="rId3"/>
          <a:stretch>
            <a:fillRect/>
          </a:stretch>
        </p:blipFill>
        <p:spPr>
          <a:xfrm>
            <a:off x="5240548" y="1235828"/>
            <a:ext cx="3406089" cy="2332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2097169" name="N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97169"/>
                </p:tgtEl>
              </p:cMediaNode>
            </p:video>
            <p:seq concurrent="1" nextAc="seek">
              <p:cTn id="8" restart="whenNotActive" fill="hold" evtFilter="cancelBubble" nodeType="interactiveSeq">
                <p:stCondLst>
                  <p:cond evt="onClick" delay="0">
                    <p:tgtEl>
                      <p:spTgt spid="20971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7169"/>
                                        </p:tgtEl>
                                      </p:cBhvr>
                                    </p:cmd>
                                  </p:childTnLst>
                                </p:cTn>
                              </p:par>
                            </p:childTnLst>
                          </p:cTn>
                        </p:par>
                      </p:childTnLst>
                    </p:cTn>
                  </p:par>
                </p:childTnLst>
              </p:cTn>
              <p:nextCondLst>
                <p:cond evt="onClick" delay="0">
                  <p:tgtEl>
                    <p:spTgt spid="209716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1048669" name="Google Shape;62;g5fab984687_2_0"/>
          <p:cNvSpPr txBox="1"/>
          <p:nvPr/>
        </p:nvSpPr>
        <p:spPr>
          <a:xfrm>
            <a:off x="185737" y="1061211"/>
            <a:ext cx="4386264" cy="9956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None/>
            </a:pPr>
            <a:r>
              <a:rPr lang="en-US" b="0" i="0" dirty="0">
                <a:solidFill>
                  <a:schemeClr val="tx1"/>
                </a:solidFill>
                <a:effectLst/>
                <a:latin typeface="Söhne"/>
              </a:rPr>
              <a:t>. It was found that phosphoric acid etching will not degrade electrical properties of the devices. It was also found that we can enhance the LED output intensity by 30% using phosphoric acid etching.</a:t>
            </a:r>
            <a:endParaRPr lang="zh-CN" altLang="en-US"/>
          </a:p>
        </p:txBody>
      </p:sp>
      <p:pic>
        <p:nvPicPr>
          <p:cNvPr id="2097188" name="Picture 2097187"/>
          <p:cNvPicPr>
            <a:picLocks/>
          </p:cNvPicPr>
          <p:nvPr/>
        </p:nvPicPr>
        <p:blipFill>
          <a:blip r:embed="rId3"/>
          <a:stretch>
            <a:fillRect/>
          </a:stretch>
        </p:blipFill>
        <p:spPr>
          <a:xfrm>
            <a:off x="5222331" y="1061210"/>
            <a:ext cx="3381529" cy="23184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73" name="TextBox 2"/>
          <p:cNvSpPr txBox="1"/>
          <p:nvPr/>
        </p:nvSpPr>
        <p:spPr>
          <a:xfrm>
            <a:off x="134935" y="1052956"/>
            <a:ext cx="8734745" cy="120904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ltLang="en-US"/>
              <a:t>CONTENTS</a:t>
            </a:r>
            <a:endParaRPr lang="zh-CN" altLang="en-US"/>
          </a:p>
        </p:txBody>
      </p:sp>
      <p:sp>
        <p:nvSpPr>
          <p:cNvPr id="1048598" name="Google Shape;62;g5fab984687_2_0"/>
          <p:cNvSpPr txBox="1">
            <a:spLocks noGrp="1"/>
          </p:cNvSpPr>
          <p:nvPr>
            <p:ph type="body" idx="4294967295"/>
          </p:nvPr>
        </p:nvSpPr>
        <p:spPr>
          <a:xfrm>
            <a:off x="126468" y="1054419"/>
            <a:ext cx="4594388" cy="2214850"/>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Definition </a:t>
            </a:r>
            <a:endParaRPr lang="zh-CN" altLang="en-US"/>
          </a:p>
          <a:p>
            <a:pPr marL="173736" indent="-173736">
              <a:spcAft>
                <a:spcPts val="800"/>
              </a:spcAft>
              <a:buClr>
                <a:srgbClr val="213163"/>
              </a:buClr>
              <a:buFont typeface="Arial" panose="020B0604020202020204" pitchFamily="34" charset="0"/>
              <a:buChar char="•"/>
            </a:pPr>
            <a:r>
              <a:rPr lang="en-US" altLang="en-US" dirty="0"/>
              <a:t>Objective</a:t>
            </a:r>
            <a:endParaRPr lang="zh-CN" altLang="en-US"/>
          </a:p>
          <a:p>
            <a:pPr marL="173736" indent="-173736">
              <a:spcAft>
                <a:spcPts val="800"/>
              </a:spcAft>
              <a:buClr>
                <a:srgbClr val="213163"/>
              </a:buClr>
              <a:buFont typeface="Arial" panose="020B0604020202020204" pitchFamily="34" charset="0"/>
              <a:buChar char="•"/>
            </a:pPr>
            <a:r>
              <a:rPr lang="en-US" altLang="en-US" dirty="0"/>
              <a:t>Introduction </a:t>
            </a:r>
            <a:endParaRPr lang="zh-CN" altLang="en-US"/>
          </a:p>
          <a:p>
            <a:pPr marL="173736" indent="-173736">
              <a:spcAft>
                <a:spcPts val="800"/>
              </a:spcAft>
              <a:buClr>
                <a:srgbClr val="213163"/>
              </a:buClr>
              <a:buFont typeface="Arial" panose="020B0604020202020204" pitchFamily="34" charset="0"/>
              <a:buChar char="•"/>
            </a:pPr>
            <a:r>
              <a:rPr lang="en-US" altLang="en-US" dirty="0"/>
              <a:t>Litrature survey</a:t>
            </a:r>
            <a:endParaRPr lang="zh-CN" altLang="en-US"/>
          </a:p>
          <a:p>
            <a:pPr marL="173736" indent="-173736">
              <a:spcAft>
                <a:spcPts val="800"/>
              </a:spcAft>
              <a:buClr>
                <a:srgbClr val="213163"/>
              </a:buClr>
              <a:buFont typeface="Arial" panose="020B0604020202020204" pitchFamily="34" charset="0"/>
              <a:buChar char="•"/>
            </a:pPr>
            <a:r>
              <a:rPr lang="en-US" altLang="en-US" dirty="0"/>
              <a:t>Content diagram</a:t>
            </a:r>
            <a:endParaRPr lang="zh-CN" altLang="en-US"/>
          </a:p>
          <a:p>
            <a:pPr marL="173736" indent="-173736">
              <a:spcAft>
                <a:spcPts val="800"/>
              </a:spcAft>
              <a:buClr>
                <a:srgbClr val="213163"/>
              </a:buClr>
              <a:buFont typeface="Arial" panose="020B0604020202020204" pitchFamily="34" charset="0"/>
              <a:buChar char="•"/>
            </a:pPr>
            <a:r>
              <a:rPr lang="en-US" altLang="en-US"/>
              <a:t>Conclusion </a:t>
            </a:r>
            <a:endParaRPr lang="zh-CN" altLang="en-US"/>
          </a:p>
        </p:txBody>
      </p:sp>
      <p:pic>
        <p:nvPicPr>
          <p:cNvPr id="2097171" name="Picture 2097170"/>
          <p:cNvPicPr>
            <a:picLocks/>
          </p:cNvPicPr>
          <p:nvPr/>
        </p:nvPicPr>
        <p:blipFill>
          <a:blip r:embed="rId3"/>
          <a:stretch>
            <a:fillRect/>
          </a:stretch>
        </p:blipFill>
        <p:spPr>
          <a:xfrm>
            <a:off x="5550575" y="1300903"/>
            <a:ext cx="2646696" cy="2331482"/>
          </a:xfrm>
          <a:prstGeom prst="rect">
            <a:avLst/>
          </a:prstGeom>
        </p:spPr>
      </p:pic>
      <p:sp>
        <p:nvSpPr>
          <p:cNvPr id="1048714" name="TextBox 1048713"/>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2" name="TextBox 2"/>
          <p:cNvSpPr txBox="1"/>
          <p:nvPr/>
        </p:nvSpPr>
        <p:spPr>
          <a:xfrm>
            <a:off x="134935" y="1059838"/>
            <a:ext cx="4437065" cy="251714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 </a:t>
            </a:r>
            <a:r>
              <a:rPr lang="en-US" sz="1100" b="0" i="0" dirty="0">
                <a:solidFill>
                  <a:schemeClr val="tx1"/>
                </a:solidFill>
                <a:effectLst/>
                <a:latin typeface="Söhne"/>
              </a:rPr>
              <a:t>Email is an information stored on a computer that is exchanged between two users over telecommunication</a:t>
            </a:r>
            <a:endParaRPr lang="en-US" b="0" i="0" dirty="0">
              <a:solidFill>
                <a:schemeClr val="tx1"/>
              </a:solidFill>
              <a:effectLst/>
            </a:endParaRPr>
          </a:p>
          <a:p>
            <a:pPr algn="just" rtl="0" fontAlgn="base">
              <a:spcAft>
                <a:spcPts val="800"/>
              </a:spcAft>
              <a:buClr>
                <a:srgbClr val="213163"/>
              </a:buClr>
            </a:pPr>
            <a:r>
              <a:rPr lang="en-US" sz="1100" b="0" i="0" dirty="0">
                <a:solidFill>
                  <a:schemeClr val="tx1"/>
                </a:solidFill>
                <a:effectLst/>
                <a:latin typeface="Söhne"/>
              </a:rPr>
              <a:t>. Spam is one of the major threats posed to email users.spam refers to the electronic messaging system to send out unrequested or unwanted message in bulk</a:t>
            </a:r>
            <a:endParaRPr lang="en-US" b="0" i="0" dirty="0">
              <a:solidFill>
                <a:schemeClr val="tx1"/>
              </a:solidFill>
              <a:effectLst/>
            </a:endParaRPr>
          </a:p>
          <a:p>
            <a:pPr algn="just" rtl="0" fontAlgn="base">
              <a:spcAft>
                <a:spcPts val="800"/>
              </a:spcAft>
              <a:buClr>
                <a:srgbClr val="213163"/>
              </a:buClr>
            </a:pPr>
            <a:r>
              <a:rPr lang="en-US" sz="1100" b="0" i="0" dirty="0">
                <a:solidFill>
                  <a:schemeClr val="tx1"/>
                </a:solidFill>
                <a:effectLst/>
                <a:latin typeface="Söhne"/>
              </a:rPr>
              <a:t>. The privacy and security of large amount of sensitive data are thread by malicious sapm</a:t>
            </a:r>
            <a:endParaRPr lang="en-US" b="0" i="0" dirty="0">
              <a:solidFill>
                <a:schemeClr val="tx1"/>
              </a:solidFill>
              <a:effectLst/>
            </a:endParaRPr>
          </a:p>
          <a:p>
            <a:pPr algn="just" rtl="0" fontAlgn="base">
              <a:spcAft>
                <a:spcPts val="800"/>
              </a:spcAft>
              <a:buClr>
                <a:srgbClr val="213163"/>
              </a:buClr>
            </a:pPr>
            <a:r>
              <a:rPr lang="en-US" sz="1100" b="0" i="0" dirty="0">
                <a:solidFill>
                  <a:schemeClr val="tx1"/>
                </a:solidFill>
                <a:effectLst/>
                <a:latin typeface="Söhne"/>
              </a:rPr>
              <a:t>. Data mining has many aproaches and  alogrotis for email filtering. A classifier is a supervised function where the learned attribute is categorical</a:t>
            </a:r>
            <a:endParaRPr lang="en-US" b="0" i="0" dirty="0">
              <a:solidFill>
                <a:schemeClr val="tx1"/>
              </a:solidFill>
              <a:effectLst/>
            </a:endParaRPr>
          </a:p>
          <a:p>
            <a:pPr algn="just" rtl="0" fontAlgn="base">
              <a:spcAft>
                <a:spcPts val="800"/>
              </a:spcAft>
              <a:buClr>
                <a:srgbClr val="213163"/>
              </a:buClr>
            </a:pPr>
            <a:r>
              <a:rPr lang="en-US" sz="1100" b="0" i="0" dirty="0">
                <a:solidFill>
                  <a:schemeClr val="tx1"/>
                </a:solidFill>
                <a:effectLst/>
                <a:latin typeface="Söhne"/>
              </a:rPr>
              <a:t>. Context based methods analyze the control of the email to determine if the email is spam or not</a:t>
            </a:r>
            <a:endParaRPr lang="en-US" b="0" i="0" dirty="0">
              <a:solidFill>
                <a:schemeClr val="tx1"/>
              </a:solidFill>
              <a:effectLst/>
            </a:endParaRPr>
          </a:p>
        </p:txBody>
      </p:sp>
      <p:sp>
        <p:nvSpPr>
          <p:cNvPr id="104860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sp>
        <p:nvSpPr>
          <p:cNvPr id="1048715" name="TextBox 1048714"/>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pic>
        <p:nvPicPr>
          <p:cNvPr id="2097174" name="Picture 2097173"/>
          <p:cNvPicPr>
            <a:picLocks/>
          </p:cNvPicPr>
          <p:nvPr/>
        </p:nvPicPr>
        <p:blipFill>
          <a:blip r:embed="rId3"/>
          <a:stretch>
            <a:fillRect/>
          </a:stretch>
        </p:blipFill>
        <p:spPr>
          <a:xfrm>
            <a:off x="5637256" y="1216735"/>
            <a:ext cx="2987931" cy="1949661"/>
          </a:xfrm>
          <a:prstGeom prst="rect">
            <a:avLst/>
          </a:prstGeom>
        </p:spPr>
      </p:pic>
      <p:sp>
        <p:nvSpPr>
          <p:cNvPr id="1048716" name="TextBox 1048715"/>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7" name="TextBox 2"/>
          <p:cNvSpPr txBox="1"/>
          <p:nvPr/>
        </p:nvSpPr>
        <p:spPr>
          <a:xfrm>
            <a:off x="134935" y="1059838"/>
            <a:ext cx="4437065" cy="3241041"/>
          </a:xfrm>
          <a:prstGeom prst="rect">
            <a:avLst/>
          </a:prstGeom>
          <a:noFill/>
        </p:spPr>
        <p:txBody>
          <a:bodyPr wrap="square" lIns="91440" tIns="45720" rIns="91440" bIns="45720" anchor="t">
            <a:spAutoFit/>
          </a:bodyPr>
          <a:lstStyle/>
          <a:p>
            <a:pPr marL="0" indent="0" algn="just" rtl="0" fontAlgn="base">
              <a:spcAft>
                <a:spcPts val="800"/>
              </a:spcAft>
              <a:buNone/>
            </a:pPr>
            <a:r>
              <a:rPr lang="en-US" b="0" i="0" dirty="0">
                <a:solidFill>
                  <a:schemeClr val="tx1"/>
                </a:solidFill>
                <a:effectLst/>
                <a:latin typeface="Nunito" panose="020F0502020204030204" pitchFamily="2" charset="0"/>
              </a:rPr>
              <a:t>Each email provider has their own filtering system or technique, but most of them don’t work to their</a:t>
            </a:r>
            <a:endParaRPr lang="en-US" dirty="0">
              <a:solidFill>
                <a:schemeClr val="tx1"/>
              </a:solidFill>
            </a:endParaRPr>
          </a:p>
          <a:p>
            <a:pPr marL="0" indent="0" algn="just" rtl="0" fontAlgn="base">
              <a:spcAft>
                <a:spcPts val="800"/>
              </a:spcAft>
              <a:buNone/>
            </a:pPr>
            <a:r>
              <a:rPr lang="en-US" b="0" i="0" dirty="0">
                <a:solidFill>
                  <a:schemeClr val="tx1"/>
                </a:solidFill>
                <a:effectLst/>
                <a:latin typeface="Nunito" panose="020F0502020204030204" pitchFamily="2" charset="0"/>
              </a:rPr>
              <a:t>full capacity.</a:t>
            </a:r>
            <a:endParaRPr lang="en-US" dirty="0">
              <a:solidFill>
                <a:schemeClr val="tx1"/>
              </a:solidFill>
            </a:endParaRPr>
          </a:p>
          <a:p>
            <a:pPr marL="0" indent="0" algn="just" rtl="0" fontAlgn="base">
              <a:spcAft>
                <a:spcPts val="800"/>
              </a:spcAft>
              <a:buNone/>
            </a:pPr>
            <a:endParaRPr lang="en-US" dirty="0">
              <a:solidFill>
                <a:schemeClr val="tx1"/>
              </a:solidFill>
            </a:endParaRPr>
          </a:p>
          <a:p>
            <a:pPr marL="0" indent="0" algn="just" rtl="0" fontAlgn="base">
              <a:spcAft>
                <a:spcPts val="800"/>
              </a:spcAft>
              <a:buNone/>
            </a:pPr>
            <a:r>
              <a:rPr lang="en-US" b="0" i="0" dirty="0">
                <a:solidFill>
                  <a:schemeClr val="tx1"/>
                </a:solidFill>
                <a:effectLst/>
                <a:latin typeface="Nunito" panose="020F0502020204030204" pitchFamily="2" charset="0"/>
              </a:rPr>
              <a:t>The cyberpunks use emails to obtain valuable credentials.</a:t>
            </a:r>
            <a:endParaRPr lang="en-US" dirty="0">
              <a:solidFill>
                <a:schemeClr val="tx1"/>
              </a:solidFill>
            </a:endParaRPr>
          </a:p>
          <a:p>
            <a:pPr marL="0" indent="0" algn="just" rtl="0" fontAlgn="base">
              <a:spcAft>
                <a:spcPts val="800"/>
              </a:spcAft>
              <a:buNone/>
            </a:pPr>
            <a:endParaRPr lang="en-US" dirty="0">
              <a:solidFill>
                <a:schemeClr val="tx1"/>
              </a:solidFill>
            </a:endParaRPr>
          </a:p>
          <a:p>
            <a:pPr marL="0" indent="0" algn="just" rtl="0" fontAlgn="base">
              <a:spcAft>
                <a:spcPts val="800"/>
              </a:spcAft>
              <a:buNone/>
            </a:pPr>
            <a:r>
              <a:rPr lang="en-US" b="0" i="0" dirty="0">
                <a:solidFill>
                  <a:schemeClr val="tx1"/>
                </a:solidFill>
                <a:effectLst/>
                <a:latin typeface="Nunito" panose="020F0502020204030204" pitchFamily="2" charset="0"/>
              </a:rPr>
              <a:t>There is no integrated approach for classifying and filtering a mail as a spam or a legitimate.</a:t>
            </a:r>
            <a:endParaRPr lang="en-US" dirty="0">
              <a:solidFill>
                <a:schemeClr val="tx1"/>
              </a:solidFill>
            </a:endParaRPr>
          </a:p>
          <a:p>
            <a:pPr marL="0" indent="0" algn="just" rtl="0" fontAlgn="base">
              <a:spcAft>
                <a:spcPts val="800"/>
              </a:spcAft>
              <a:buNone/>
            </a:pPr>
            <a:endParaRPr lang="en-US" dirty="0">
              <a:solidFill>
                <a:schemeClr val="tx1"/>
              </a:solidFill>
            </a:endParaRPr>
          </a:p>
          <a:p>
            <a:pPr marL="0" indent="0" algn="just" rtl="0" fontAlgn="base">
              <a:spcAft>
                <a:spcPts val="800"/>
              </a:spcAft>
              <a:buNone/>
            </a:pPr>
            <a:r>
              <a:rPr lang="en-US" b="0" i="0" dirty="0">
                <a:solidFill>
                  <a:schemeClr val="tx1"/>
                </a:solidFill>
                <a:effectLst/>
                <a:latin typeface="Nunito" panose="020F0502020204030204" pitchFamily="2" charset="0"/>
              </a:rPr>
              <a:t>Data intergration is a preprocessing technique that involves combining data</a:t>
            </a:r>
            <a:endParaRPr lang="en-US" dirty="0">
              <a:solidFill>
                <a:schemeClr val="tx1"/>
              </a:solidFill>
            </a:endParaRPr>
          </a:p>
        </p:txBody>
      </p:sp>
      <p:sp>
        <p:nvSpPr>
          <p:cNvPr id="1048608"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Definition </a:t>
            </a:r>
            <a:endParaRPr lang="zh-CN" altLang="en-US"/>
          </a:p>
        </p:txBody>
      </p:sp>
      <p:sp>
        <p:nvSpPr>
          <p:cNvPr id="1048717" name="TextBox 1048716"/>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pic>
        <p:nvPicPr>
          <p:cNvPr id="2097177" name="Picture 2097176"/>
          <p:cNvPicPr>
            <a:picLocks/>
          </p:cNvPicPr>
          <p:nvPr/>
        </p:nvPicPr>
        <p:blipFill>
          <a:blip r:embed="rId3"/>
          <a:stretch>
            <a:fillRect/>
          </a:stretch>
        </p:blipFill>
        <p:spPr>
          <a:xfrm>
            <a:off x="5639267" y="1124344"/>
            <a:ext cx="2816524" cy="2085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r>
              <a:rPr lang="en-US" dirty="0"/>
              <a:t>To compare the accuracy of the classifiers and introduces the best classifier fordetecting mails.</a:t>
            </a:r>
          </a:p>
          <a:p>
            <a:pPr>
              <a:spcBef>
                <a:spcPts val="600"/>
              </a:spcBef>
            </a:pPr>
            <a:endParaRPr lang="en-US" dirty="0"/>
          </a:p>
          <a:p>
            <a:pPr>
              <a:spcBef>
                <a:spcPts val="600"/>
              </a:spcBef>
            </a:pPr>
            <a:r>
              <a:rPr lang="en-US" dirty="0"/>
              <a:t>We use different data mining techniques classifiers like Naive Bayes, KNN, DecisionTree, Logistic Regression to categorize a mail into spam or legitimate.</a:t>
            </a:r>
          </a:p>
        </p:txBody>
      </p:sp>
      <p:sp>
        <p:nvSpPr>
          <p:cNvPr id="1048612" name="TextBox 2"/>
          <p:cNvSpPr txBox="1"/>
          <p:nvPr/>
        </p:nvSpPr>
        <p:spPr>
          <a:xfrm>
            <a:off x="134935" y="1059838"/>
            <a:ext cx="8589965" cy="294640"/>
          </a:xfrm>
          <a:prstGeom prst="rect">
            <a:avLst/>
          </a:prstGeom>
          <a:noFill/>
        </p:spPr>
        <p:txBody>
          <a:bodyPr wrap="square" lIns="91440" tIns="45720" rIns="91440" bIns="45720" anchor="t">
            <a:spAutoFit/>
          </a:bodyPr>
          <a:lstStyle/>
          <a:p>
            <a:pPr algn="l" rtl="0" fontAlgn="base">
              <a:spcAft>
                <a:spcPts val="800"/>
              </a:spcAft>
              <a:buClr>
                <a:srgbClr val="213163"/>
              </a:buClr>
            </a:pPr>
            <a:endParaRPr lang="en-US" i="0" dirty="0">
              <a:solidFill>
                <a:schemeClr val="tx1"/>
              </a:solidFill>
              <a:effectLst/>
            </a:endParaRPr>
          </a:p>
        </p:txBody>
      </p:sp>
      <p:sp>
        <p:nvSpPr>
          <p:cNvPr id="104861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 </a:t>
            </a:r>
            <a:endParaRPr lang="zh-CN" altLang="en-US"/>
          </a:p>
        </p:txBody>
      </p:sp>
      <p:pic>
        <p:nvPicPr>
          <p:cNvPr id="2097179" name="Picture 2097178"/>
          <p:cNvPicPr>
            <a:picLocks/>
          </p:cNvPicPr>
          <p:nvPr/>
        </p:nvPicPr>
        <p:blipFill>
          <a:blip r:embed="rId3"/>
          <a:stretch>
            <a:fillRect/>
          </a:stretch>
        </p:blipFill>
        <p:spPr>
          <a:xfrm>
            <a:off x="5803169" y="1207158"/>
            <a:ext cx="3100683" cy="20625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341013" y="817121"/>
            <a:ext cx="5789959" cy="3956078"/>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r>
              <a:rPr lang="en-US" dirty="0"/>
              <a:t>Email is one of the crucial aspects of web data communication.</a:t>
            </a:r>
          </a:p>
          <a:p>
            <a:pPr>
              <a:spcBef>
                <a:spcPts val="600"/>
              </a:spcBef>
            </a:pPr>
            <a:endParaRPr lang="en-US" dirty="0"/>
          </a:p>
          <a:p>
            <a:pPr>
              <a:spcBef>
                <a:spcPts val="600"/>
              </a:spcBef>
            </a:pPr>
            <a:r>
              <a:rPr lang="en-US" dirty="0"/>
              <a:t>Spam emails are the emails that the receiver does not wish to receive. Spammessages notonly increases the network communication and memory space but can also be used for someattack.</a:t>
            </a:r>
          </a:p>
          <a:p>
            <a:pPr>
              <a:spcBef>
                <a:spcPts val="600"/>
              </a:spcBef>
            </a:pPr>
            <a:endParaRPr lang="en-US" dirty="0"/>
          </a:p>
          <a:p>
            <a:pPr>
              <a:spcBef>
                <a:spcPts val="600"/>
              </a:spcBef>
            </a:pPr>
            <a:r>
              <a:rPr lang="en-US" dirty="0"/>
              <a:t>Spamming is actually done by sending unsolicited bulk messages to indiscriminate set ofrecipients for advertising purpose.</a:t>
            </a:r>
          </a:p>
          <a:p>
            <a:pPr>
              <a:spcBef>
                <a:spcPts val="600"/>
              </a:spcBef>
            </a:pPr>
            <a:endParaRPr lang="en-US" dirty="0"/>
          </a:p>
          <a:p>
            <a:pPr>
              <a:spcBef>
                <a:spcPts val="600"/>
              </a:spcBef>
            </a:pPr>
            <a:r>
              <a:rPr lang="en-US" dirty="0"/>
              <a:t>The spam filter is a basic filter mechanism that is used to control the spam in the email</a:t>
            </a:r>
          </a:p>
        </p:txBody>
      </p:sp>
      <p:sp>
        <p:nvSpPr>
          <p:cNvPr id="1048617" name="TextBox 2"/>
          <p:cNvSpPr txBox="1"/>
          <p:nvPr/>
        </p:nvSpPr>
        <p:spPr>
          <a:xfrm>
            <a:off x="185737" y="1059838"/>
            <a:ext cx="8650925" cy="294641"/>
          </a:xfrm>
          <a:prstGeom prst="rect">
            <a:avLst/>
          </a:prstGeom>
          <a:noFill/>
        </p:spPr>
        <p:txBody>
          <a:bodyPr wrap="square" lIns="91440" tIns="45720" rIns="91440" bIns="45720" anchor="t">
            <a:spAutoFit/>
          </a:bodyPr>
          <a:lstStyle/>
          <a:p>
            <a:pPr marL="0" indent="0" algn="l" rtl="0" fontAlgn="base">
              <a:spcAft>
                <a:spcPts val="800"/>
              </a:spcAft>
              <a:buNone/>
            </a:pPr>
            <a:endParaRPr/>
          </a:p>
        </p:txBody>
      </p:sp>
      <p:sp>
        <p:nvSpPr>
          <p:cNvPr id="1048618"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                                                       INTRODUCTION</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1048622" name="Google Shape;62;g5fab984687_2_0"/>
          <p:cNvSpPr txBox="1"/>
          <p:nvPr/>
        </p:nvSpPr>
        <p:spPr>
          <a:xfrm>
            <a:off x="185735" y="1215419"/>
            <a:ext cx="4386264" cy="14020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Proposed Solution means the combination of software, hardware, other products or equipment, and any and all services (including any installation, implementation, training, maintenance and support services) necessary to implement the solution described by Vendor in its Proposal</a:t>
            </a:r>
            <a:endParaRPr lang="zh-CN" altLang="en-US"/>
          </a:p>
        </p:txBody>
      </p:sp>
      <p:sp>
        <p:nvSpPr>
          <p:cNvPr id="1048718" name="TextBox 1048717"/>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pic>
        <p:nvPicPr>
          <p:cNvPr id="2097181" name="Picture 2097180"/>
          <p:cNvPicPr>
            <a:picLocks/>
          </p:cNvPicPr>
          <p:nvPr/>
        </p:nvPicPr>
        <p:blipFill>
          <a:blip r:embed="rId3"/>
          <a:stretch>
            <a:fillRect/>
          </a:stretch>
        </p:blipFill>
        <p:spPr>
          <a:xfrm>
            <a:off x="5257922" y="1215418"/>
            <a:ext cx="3428878" cy="23928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1048719" name="TextBox 1048718"/>
          <p:cNvSpPr txBox="1"/>
          <p:nvPr/>
        </p:nvSpPr>
        <p:spPr>
          <a:xfrm>
            <a:off x="2572000" y="2362200"/>
            <a:ext cx="4000000" cy="510540"/>
          </a:xfrm>
          <a:prstGeom prst="rect">
            <a:avLst/>
          </a:prstGeom>
        </p:spPr>
        <p:txBody>
          <a:bodyPr wrap="square" rtlCol="0">
            <a:spAutoFit/>
          </a:bodyPr>
          <a:lstStyle/>
          <a:p>
            <a:endParaRPr lang="en-US" sz="2800">
              <a:solidFill>
                <a:srgbClr val="000000"/>
              </a:solidFill>
            </a:endParaRPr>
          </a:p>
        </p:txBody>
      </p:sp>
      <p:pic>
        <p:nvPicPr>
          <p:cNvPr id="2097183" name="Picture 2097182"/>
          <p:cNvPicPr>
            <a:picLocks/>
          </p:cNvPicPr>
          <p:nvPr/>
        </p:nvPicPr>
        <p:blipFill>
          <a:blip r:embed="rId3"/>
          <a:stretch>
            <a:fillRect/>
          </a:stretch>
        </p:blipFill>
        <p:spPr>
          <a:xfrm>
            <a:off x="1749834" y="1182053"/>
            <a:ext cx="4822165" cy="338137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F1458E-99F2-5D40-BEAC-D0C312205FC3}">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Deepak V</cp:lastModifiedBy>
  <cp:revision>1</cp:revision>
  <dcterms:created xsi:type="dcterms:W3CDTF">2024-04-19T12:56:32Z</dcterms:created>
  <dcterms:modified xsi:type="dcterms:W3CDTF">2024-04-19T16:16:11Z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9f694401d2cd4e4aaca7233401f539b8</vt:lpwstr>
  </property>
</Properties>
</file>